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image/jpeg" Extension="jpg"/>
  <Default ContentType="application/vnd.openxmlformats-package.relationships+xml" Extension="rels"/>
  <Default ContentType="image/tif" Extension="tif"/>
  <Default ContentType="application/vnd.openxmlformats-officedocument.presentationml.printerSettings" Extension="bin"/>
  <Default ContentType="image/png" Extension="pn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4" r:id="rId2"/>
    <p:sldId id="257" r:id="rId3"/>
    <p:sldId id="272" r:id="rId4"/>
    <p:sldId id="265" r:id="rId5"/>
    <p:sldId id="266" r:id="rId6"/>
    <p:sldId id="267" r:id="rId7"/>
    <p:sldId id="273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C66E0173-DCBB-D147-AB5D-D887365E2E01}">
          <p14:sldIdLst>
            <p14:sldId id="264"/>
            <p14:sldId id="257"/>
            <p14:sldId id="272"/>
            <p14:sldId id="265"/>
            <p14:sldId id="266"/>
            <p14:sldId id="267"/>
            <p14:sldId id="273"/>
            <p14:sldId id="268"/>
            <p14:sldId id="269"/>
            <p14:sldId id="270"/>
            <p14:sldId id="271"/>
          </p14:sldIdLst>
        </p14:section>
        <p14:section name="Abschnitt ohne Titel" id="{EE7C19A2-1EFB-C745-87E3-3C62EAE30A8E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 autoAdjust="0"/>
    <p:restoredTop sz="81049" autoAdjust="0"/>
  </p:normalViewPr>
  <p:slideViewPr>
    <p:cSldViewPr snapToGrid="0" snapToObjects="1">
      <p:cViewPr varScale="1">
        <p:scale>
          <a:sx n="72" d="100"/>
          <a:sy n="72" d="100"/>
        </p:scale>
        <p:origin x="-11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8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74C9B-C3E7-D545-BC9F-4EBD3B414F59}" type="datetimeFigureOut">
              <a:rPr lang="fr-FR" smtClean="0"/>
              <a:t>23/08/15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D8F7E-F6D2-2F4E-B787-BE898E3234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70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term “improved sanitation” and "unimproved sanitation" </a:t>
            </a:r>
            <a:endParaRPr lang="en-GB" noProof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 been used in the MDGs and defined by the Joint Monitoring Programme of WHO/UNICEF and includes (see graph on the right):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1" i="1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»Excreta disposal systems are considered adequate, if they are private and if they separate human excreta from </a:t>
            </a:r>
            <a:endParaRPr lang="en-GB" noProof="0" dirty="0" smtClean="0"/>
          </a:p>
          <a:p>
            <a:r>
              <a:rPr lang="en-GB" sz="1200" b="1" i="1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human contact« </a:t>
            </a:r>
            <a:r>
              <a:rPr lang="en-GB" sz="1200" i="1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(JMP = Joint Monitoring Programme, 2005) </a:t>
            </a:r>
            <a:endParaRPr lang="en-GB" noProof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D8F7E-F6D2-2F4E-B787-BE898E323436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207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 dirty="0" smtClean="0"/>
              <a:t>1 - </a:t>
            </a:r>
            <a:r>
              <a:rPr lang="en-GB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Achieving the eight MDGs (</a:t>
            </a:r>
            <a:r>
              <a:rPr lang="en-GB" sz="1200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Millenium</a:t>
            </a:r>
            <a:r>
              <a:rPr lang="en-GB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Development Goals) depends strongly on enhancing water and sanitation governance.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2 - Regarding the scale of the sanitation crisis and its negative impact on a number of social and economic sectors and also on water resources in terms of pollution. </a:t>
            </a:r>
            <a:endParaRPr lang="en-GB" noProof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noProof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 dirty="0" smtClean="0"/>
              <a:t>3 - </a:t>
            </a:r>
            <a:r>
              <a:rPr lang="en-GB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...for the multiple and various situations of inadequate sanitation. It is necessary to fully consider plausible sanitation options that may suit a concrete situation. In some cases, it could be wise to “swim against the tide”.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 – Complex</a:t>
            </a:r>
            <a:r>
              <a:rPr lang="en-GB" sz="1200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because : </a:t>
            </a:r>
            <a:r>
              <a:rPr lang="en-GB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is not only a technical question; it deals at first with political, financial, social and cultural aspects and also involves urban and land use planning. </a:t>
            </a:r>
            <a:endParaRPr lang="en-GB" noProof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D8F7E-F6D2-2F4E-B787-BE898E323436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6375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674538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Helvetica Light"/>
                <a:cs typeface="Helvetica Light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3464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74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892970" y="4723805"/>
            <a:ext cx="7358063" cy="1000125"/>
          </a:xfrm>
          <a:prstGeom prst="rect">
            <a:avLst/>
          </a:prstGeom>
        </p:spPr>
        <p:txBody>
          <a:bodyPr lIns="64291" tIns="32146" rIns="64291" bIns="32146" anchor="b"/>
          <a:lstStyle/>
          <a:p>
            <a:pPr lvl="0">
              <a:defRPr sz="1800"/>
            </a:pPr>
            <a:r>
              <a:rPr sz="5600"/>
              <a:t>Titeltext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892970" y="5759649"/>
            <a:ext cx="7358063" cy="79474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200"/>
            </a:lvl1pPr>
            <a:lvl2pPr marL="0" indent="160721" algn="ctr">
              <a:spcBef>
                <a:spcPts val="0"/>
              </a:spcBef>
              <a:buSzTx/>
              <a:buNone/>
              <a:defRPr sz="2200"/>
            </a:lvl2pPr>
            <a:lvl3pPr marL="0" indent="321440" algn="ctr">
              <a:spcBef>
                <a:spcPts val="0"/>
              </a:spcBef>
              <a:buSzTx/>
              <a:buNone/>
              <a:defRPr sz="2200"/>
            </a:lvl3pPr>
            <a:lvl4pPr marL="0" indent="482161" algn="ctr">
              <a:spcBef>
                <a:spcPts val="0"/>
              </a:spcBef>
              <a:buSzTx/>
              <a:buNone/>
              <a:defRPr sz="2200"/>
            </a:lvl4pPr>
            <a:lvl5pPr marL="0" indent="642882" algn="ctr">
              <a:spcBef>
                <a:spcPts val="0"/>
              </a:spcBef>
              <a:buSzTx/>
              <a:buNone/>
              <a:defRPr sz="2200"/>
            </a:lvl5pPr>
          </a:lstStyle>
          <a:p>
            <a:pPr lvl="0">
              <a:defRPr sz="1800"/>
            </a:pPr>
            <a:r>
              <a:rPr sz="2200"/>
              <a:t>Textebene 1</a:t>
            </a:r>
          </a:p>
          <a:p>
            <a:pPr lvl="1">
              <a:defRPr sz="1800"/>
            </a:pPr>
            <a:r>
              <a:rPr sz="2200"/>
              <a:t>Textebene 2</a:t>
            </a:r>
          </a:p>
          <a:p>
            <a:pPr lvl="2">
              <a:defRPr sz="1800"/>
            </a:pPr>
            <a:r>
              <a:rPr sz="2200"/>
              <a:t>Textebene 3</a:t>
            </a:r>
          </a:p>
          <a:p>
            <a:pPr lvl="3">
              <a:defRPr sz="1800"/>
            </a:pPr>
            <a:r>
              <a:rPr sz="2200"/>
              <a:t>Textebene 4</a:t>
            </a:r>
          </a:p>
          <a:p>
            <a:pPr lvl="4">
              <a:defRPr sz="1800"/>
            </a:pPr>
            <a:r>
              <a:rPr sz="2200"/>
              <a:t>Textebene 5</a:t>
            </a:r>
          </a:p>
        </p:txBody>
      </p:sp>
    </p:spTree>
    <p:extLst>
      <p:ext uri="{BB962C8B-B14F-4D97-AF65-F5344CB8AC3E}">
        <p14:creationId xmlns:p14="http://schemas.microsoft.com/office/powerpoint/2010/main" val="187203885"/>
      </p:ext>
    </p:extLst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481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BBF774-743F-E949-A1D6-554363C48362}" type="datetimeFigureOut">
              <a:rPr lang="fr-FR" smtClean="0"/>
              <a:t>23/08/15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1A61-E38B-A948-9F47-2FE679A682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35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110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66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802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017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427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666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7456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388287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14" Target="../media/image1.jpeg" Type="http://schemas.openxmlformats.org/officeDocument/2006/relationships/image"/><Relationship Id="rId15" Target="../media/image2.jpeg" Type="http://schemas.openxmlformats.org/officeDocument/2006/relationships/image"/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Relationship Id="rId10" Target="../slideLayouts/slideLayout1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26086"/>
            <a:ext cx="8229600" cy="4800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5240E-DB16-EC48-A3CE-0DC151347EE5}" type="datetimeFigureOut">
              <a:rPr lang="de-DE" smtClean="0"/>
              <a:t>23/08/15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65F8D-2313-0D47-A8AF-52647F39F492}" type="slidenum">
              <a:rPr lang="de-DE" smtClean="0"/>
              <a:t>‹#›</a:t>
            </a:fld>
            <a:endParaRPr lang="de-DE"/>
          </a:p>
        </p:txBody>
      </p:sp>
      <p:pic>
        <p:nvPicPr>
          <p:cNvPr id="9" name="pasted-image.tif"/>
          <p:cNvPicPr/>
          <p:nvPr userDrawn="1"/>
        </p:nvPicPr>
        <p:blipFill>
          <a:blip r:embed="rId14">
            <a:extLst/>
          </a:blip>
          <a:stretch>
            <a:fillRect/>
          </a:stretch>
        </p:blipFill>
        <p:spPr>
          <a:xfrm>
            <a:off x="1132396" y="109946"/>
            <a:ext cx="7358063" cy="67707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hape 30"/>
          <p:cNvSpPr/>
          <p:nvPr userDrawn="1"/>
        </p:nvSpPr>
        <p:spPr>
          <a:xfrm>
            <a:off x="-21662" y="811346"/>
            <a:ext cx="9144001" cy="1"/>
          </a:xfrm>
          <a:prstGeom prst="line">
            <a:avLst/>
          </a:prstGeom>
          <a:ln w="25400">
            <a:solidFill>
              <a:srgbClr val="DCDEE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pic>
        <p:nvPicPr>
          <p:cNvPr id="11" name="maji_01.jpg"/>
          <p:cNvPicPr/>
          <p:nvPr userDrawn="1"/>
        </p:nvPicPr>
        <p:blipFill>
          <a:blip r:embed="rId15">
            <a:extLst/>
          </a:blip>
          <a:srcRect l="8690" r="8690"/>
          <a:stretch>
            <a:fillRect/>
          </a:stretch>
        </p:blipFill>
        <p:spPr>
          <a:xfrm>
            <a:off x="8218499" y="6298588"/>
            <a:ext cx="791556" cy="479045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Textfeld 11"/>
          <p:cNvSpPr txBox="1"/>
          <p:nvPr userDrawn="1"/>
        </p:nvSpPr>
        <p:spPr>
          <a:xfrm>
            <a:off x="2710525" y="6408333"/>
            <a:ext cx="3684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Helvetica Light"/>
                <a:cs typeface="Helvetica Light"/>
              </a:rPr>
              <a:t>Definitions in Sanitation</a:t>
            </a:r>
          </a:p>
        </p:txBody>
      </p:sp>
    </p:spTree>
    <p:extLst>
      <p:ext uri="{BB962C8B-B14F-4D97-AF65-F5344CB8AC3E}">
        <p14:creationId xmlns:p14="http://schemas.microsoft.com/office/powerpoint/2010/main" val="401011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0"/>
        </a:spcBef>
        <a:spcAft>
          <a:spcPts val="0"/>
        </a:spcAft>
        <a:buFont typeface="Arial"/>
        <a:buNone/>
        <a:defRPr sz="2400" b="1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439738" indent="-439738" algn="l" defTabSz="457200" rtl="0" eaLnBrk="1" latinLnBrk="0" hangingPunct="1">
        <a:spcBef>
          <a:spcPts val="1200"/>
        </a:spcBef>
        <a:buFont typeface="Arial"/>
        <a:buChar char="–"/>
        <a:defRPr sz="2000" i="0" kern="1200">
          <a:solidFill>
            <a:schemeClr val="tx1"/>
          </a:solidFill>
          <a:latin typeface="Helvetica Light"/>
          <a:ea typeface="+mn-ea"/>
          <a:cs typeface="Helvetica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Helvetica Light"/>
          <a:ea typeface="+mn-ea"/>
          <a:cs typeface="Helvetica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Helvetica Light"/>
          <a:ea typeface="+mn-ea"/>
          <a:cs typeface="Helvetica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3600" kern="1200">
          <a:solidFill>
            <a:schemeClr val="tx1"/>
          </a:solidFill>
          <a:latin typeface="Helvetica Light"/>
          <a:ea typeface="+mn-ea"/>
          <a:cs typeface="Helvetica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jpeg" Type="http://schemas.openxmlformats.org/officeDocument/2006/relationships/image"/><Relationship Id="rId3" Target="../media/image1.jpeg" Type="http://schemas.openxmlformats.org/officeDocument/2006/relationships/image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7.xml.rels><?xml version="1.0" encoding="UTF-8" standalone="yes" ?><Relationships xmlns="http://schemas.openxmlformats.org/package/2006/relationships"><Relationship Id="rId1" Target="../slideLayouts/slideLayout12.xml" Type="http://schemas.openxmlformats.org/officeDocument/2006/relationships/slideLayout"/><Relationship Id="rId2" Target="../media/image4.jpeg" Type="http://schemas.openxmlformats.org/officeDocument/2006/relationships/image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maji_01.jpg"/>
          <p:cNvPicPr/>
          <p:nvPr/>
        </p:nvPicPr>
        <p:blipFill>
          <a:blip r:embed="rId2">
            <a:extLst/>
          </a:blip>
          <a:srcRect l="8690" r="8690"/>
          <a:stretch>
            <a:fillRect/>
          </a:stretch>
        </p:blipFill>
        <p:spPr>
          <a:xfrm>
            <a:off x="1134072" y="875110"/>
            <a:ext cx="6875859" cy="4161234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Shape 38"/>
          <p:cNvSpPr>
            <a:spLocks noGrp="1"/>
          </p:cNvSpPr>
          <p:nvPr>
            <p:ph type="ctrTitle"/>
          </p:nvPr>
        </p:nvSpPr>
        <p:spPr>
          <a:xfrm>
            <a:off x="506192" y="5036344"/>
            <a:ext cx="7772400" cy="674538"/>
          </a:xfrm>
          <a:prstGeom prst="rect">
            <a:avLst/>
          </a:prstGeom>
        </p:spPr>
        <p:txBody>
          <a:bodyPr/>
          <a:lstStyle>
            <a:lvl1pPr defTabSz="379729">
              <a:defRPr sz="5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700" smtClean="0"/>
              <a:t>«</a:t>
            </a:r>
            <a:r>
              <a:rPr lang="en-GB" sz="3700" noProof="0" smtClean="0"/>
              <a:t>Water Sector Reform in Kenya »</a:t>
            </a:r>
            <a:endParaRPr lang="en-GB" sz="3700" noProof="0"/>
          </a:p>
        </p:txBody>
      </p:sp>
      <p:sp>
        <p:nvSpPr>
          <p:cNvPr id="39" name="Shape 39"/>
          <p:cNvSpPr>
            <a:spLocks noGrp="1"/>
          </p:cNvSpPr>
          <p:nvPr>
            <p:ph type="body" idx="4294967295"/>
          </p:nvPr>
        </p:nvSpPr>
        <p:spPr>
          <a:xfrm>
            <a:off x="1785938" y="5894388"/>
            <a:ext cx="7358062" cy="7937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GB" noProof="0" smtClean="0"/>
              <a:t>Trainings 24.-28.8. and 28.9.-2.10.2015</a:t>
            </a:r>
            <a:endParaRPr lang="en-GB" noProof="0"/>
          </a:p>
        </p:txBody>
      </p:sp>
      <p:pic>
        <p:nvPicPr>
          <p:cNvPr id="40" name="pasted-image.ti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32397" y="109946"/>
            <a:ext cx="7358063" cy="67707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160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GB" sz="2400" b="1" noProof="0" smtClean="0">
                <a:latin typeface="Helvetica"/>
                <a:cs typeface="Helvetica"/>
              </a:rPr>
              <a:t>Conventional decentralized sanitation</a:t>
            </a:r>
            <a:endParaRPr lang="en-GB" noProof="0" smtClean="0"/>
          </a:p>
          <a:p>
            <a:pPr marL="0" lvl="1" indent="0">
              <a:buNone/>
            </a:pPr>
            <a:endParaRPr lang="en-GB" noProof="0" smtClean="0"/>
          </a:p>
          <a:p>
            <a:pPr marL="0" lvl="1" indent="0">
              <a:buNone/>
            </a:pPr>
            <a:r>
              <a:rPr lang="en-GB" noProof="0" smtClean="0"/>
              <a:t>On-site or individual sanitation systems have been used for centuries to provide excreta disposal at the household level. There are two basic types: </a:t>
            </a:r>
          </a:p>
          <a:p>
            <a:pPr lvl="1"/>
            <a:r>
              <a:rPr lang="en-GB" noProof="0" smtClean="0"/>
              <a:t>Dry systems: simple pit latrine (unimproved), covered pit latrines and Ventilated Improved Pit latrines (VIP). </a:t>
            </a:r>
          </a:p>
          <a:p>
            <a:pPr lvl="1"/>
            <a:r>
              <a:rPr lang="en-GB" noProof="0" smtClean="0"/>
              <a:t>Water based systems: pour-flush latrine (single or double pit), pour-flush toilet to a septic tank </a:t>
            </a:r>
          </a:p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531775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GB" b="1" noProof="0" dirty="0" smtClean="0">
                <a:latin typeface="Helvetica"/>
                <a:cs typeface="Helvetica"/>
              </a:rPr>
              <a:t>DTF</a:t>
            </a:r>
          </a:p>
          <a:p>
            <a:pPr lvl="1"/>
            <a:endParaRPr lang="en-GB" noProof="0" dirty="0" smtClean="0"/>
          </a:p>
          <a:p>
            <a:pPr lvl="1"/>
            <a:r>
              <a:rPr lang="en-GB" noProof="0" dirty="0" smtClean="0"/>
              <a:t>What is DTF in the context of sanitation?</a:t>
            </a:r>
          </a:p>
          <a:p>
            <a:pPr lvl="1"/>
            <a:r>
              <a:rPr lang="en-GB" noProof="0" dirty="0" smtClean="0"/>
              <a:t>Is it centralized or decentralized?</a:t>
            </a:r>
          </a:p>
          <a:p>
            <a:pPr lvl="1"/>
            <a:r>
              <a:rPr lang="en-GB" noProof="0" dirty="0" smtClean="0"/>
              <a:t>Which elements does it consist of?</a:t>
            </a:r>
          </a:p>
          <a:p>
            <a:pPr lvl="1"/>
            <a:r>
              <a:rPr lang="en-GB" noProof="0" dirty="0" smtClean="0"/>
              <a:t>What is the input, what is the output?</a:t>
            </a:r>
          </a:p>
          <a:p>
            <a:pPr lvl="1"/>
            <a:r>
              <a:rPr lang="en-GB" noProof="0" dirty="0" smtClean="0"/>
              <a:t>.......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16998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smtClean="0"/>
              <a:t>Definitions in Sanitation</a:t>
            </a:r>
            <a:br>
              <a:rPr lang="en-GB" noProof="0" smtClean="0"/>
            </a:br>
            <a:r>
              <a:rPr lang="en-GB" noProof="0" smtClean="0"/>
              <a:t/>
            </a:r>
            <a:br>
              <a:rPr lang="en-GB" noProof="0" smtClean="0"/>
            </a:br>
            <a:endParaRPr lang="en-GB" noProof="0"/>
          </a:p>
        </p:txBody>
      </p:sp>
      <p:sp>
        <p:nvSpPr>
          <p:cNvPr id="2" name="Textfeld 1"/>
          <p:cNvSpPr txBox="1"/>
          <p:nvPr/>
        </p:nvSpPr>
        <p:spPr>
          <a:xfrm>
            <a:off x="1371199" y="3539976"/>
            <a:ext cx="64142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smtClean="0">
                <a:latin typeface="Helvetica Light"/>
                <a:cs typeface="Helvetica Light"/>
              </a:rPr>
              <a:t>Based on „Sector Governance in Urban Sanitation“ e-learning course of Margraf Publishers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/>
            </a:r>
            <a:br>
              <a:rPr lang="en-GB" smtClean="0"/>
            </a:b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694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smtClean="0"/>
              <a:t>Table of Content</a:t>
            </a:r>
          </a:p>
          <a:p>
            <a:endParaRPr lang="en-GB" noProof="0" smtClean="0"/>
          </a:p>
          <a:p>
            <a:pPr lvl="1"/>
            <a:r>
              <a:rPr lang="en-GB" noProof="0" smtClean="0"/>
              <a:t>Sanitation</a:t>
            </a:r>
          </a:p>
          <a:p>
            <a:pPr lvl="1"/>
            <a:r>
              <a:rPr lang="en-GB" noProof="0" smtClean="0"/>
              <a:t>Hygiene </a:t>
            </a:r>
          </a:p>
          <a:p>
            <a:pPr lvl="1"/>
            <a:r>
              <a:rPr lang="en-GB" noProof="0" smtClean="0"/>
              <a:t>Improved Sanitation</a:t>
            </a:r>
          </a:p>
          <a:p>
            <a:pPr lvl="1"/>
            <a:r>
              <a:rPr lang="en-GB" noProof="0" smtClean="0"/>
              <a:t>Imprtant messages</a:t>
            </a:r>
          </a:p>
          <a:p>
            <a:pPr lvl="1"/>
            <a:r>
              <a:rPr lang="en-GB" noProof="0" smtClean="0"/>
              <a:t>Centralized and decentralized sanitation</a:t>
            </a:r>
          </a:p>
          <a:p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3323938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smtClean="0"/>
              <a:t>Sanitation </a:t>
            </a:r>
          </a:p>
          <a:p>
            <a:pPr lvl="1"/>
            <a:r>
              <a:rPr lang="en-GB" noProof="0" smtClean="0"/>
              <a:t>aims to remove and dispose of human waste (excreta and urine) and wastewater in such a way </a:t>
            </a:r>
          </a:p>
          <a:p>
            <a:pPr lvl="1"/>
            <a:r>
              <a:rPr lang="en-GB" noProof="0" smtClean="0"/>
              <a:t>that it creates </a:t>
            </a:r>
            <a:r>
              <a:rPr lang="en-GB" b="1" noProof="0" smtClean="0"/>
              <a:t>convenience</a:t>
            </a:r>
            <a:r>
              <a:rPr lang="en-GB" noProof="0" smtClean="0"/>
              <a:t> and </a:t>
            </a:r>
            <a:r>
              <a:rPr lang="en-GB" b="1" noProof="0" smtClean="0"/>
              <a:t>privacy</a:t>
            </a:r>
            <a:r>
              <a:rPr lang="en-GB" noProof="0" smtClean="0"/>
              <a:t> for the users, </a:t>
            </a:r>
          </a:p>
          <a:p>
            <a:pPr lvl="1"/>
            <a:r>
              <a:rPr lang="en-GB" noProof="0" smtClean="0"/>
              <a:t>and creates a </a:t>
            </a:r>
            <a:r>
              <a:rPr lang="en-GB" b="1" noProof="0" smtClean="0"/>
              <a:t>hygienic environment </a:t>
            </a:r>
          </a:p>
          <a:p>
            <a:pPr lvl="1"/>
            <a:r>
              <a:rPr lang="en-GB" noProof="0" smtClean="0"/>
              <a:t>which reduces the risks of </a:t>
            </a:r>
            <a:r>
              <a:rPr lang="en-GB" b="1" noProof="0" smtClean="0"/>
              <a:t>pathogen transmission </a:t>
            </a:r>
            <a:r>
              <a:rPr lang="en-GB" noProof="0" smtClean="0"/>
              <a:t>from human waste. </a:t>
            </a:r>
          </a:p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43325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smtClean="0"/>
              <a:t>Hygiene comprises the following issues: </a:t>
            </a:r>
          </a:p>
          <a:p>
            <a:pPr lvl="1"/>
            <a:r>
              <a:rPr lang="en-GB" noProof="0" smtClean="0"/>
              <a:t>Safe water storage and handling of water</a:t>
            </a:r>
          </a:p>
          <a:p>
            <a:pPr lvl="1"/>
            <a:r>
              <a:rPr lang="en-GB" noProof="0" smtClean="0"/>
              <a:t>Safe hand washing practices</a:t>
            </a:r>
          </a:p>
          <a:p>
            <a:pPr lvl="1"/>
            <a:r>
              <a:rPr lang="en-GB" noProof="0" smtClean="0"/>
              <a:t>Safe treatment of food stuffs</a:t>
            </a:r>
          </a:p>
          <a:p>
            <a:pPr lvl="1"/>
            <a:r>
              <a:rPr lang="en-GB" noProof="0" smtClean="0"/>
              <a:t>Safe storage of human and household "waste" </a:t>
            </a:r>
          </a:p>
          <a:p>
            <a:pPr marL="0" lvl="1" indent="0">
              <a:buNone/>
            </a:pPr>
            <a:endParaRPr lang="en-GB" noProof="0" smtClean="0"/>
          </a:p>
          <a:p>
            <a:pPr marL="0" lvl="1" indent="0">
              <a:buNone/>
            </a:pPr>
            <a:r>
              <a:rPr lang="en-GB" noProof="0" smtClean="0">
                <a:solidFill>
                  <a:srgbClr val="FF0000"/>
                </a:solidFill>
              </a:rPr>
              <a:t>«Sanitation» and «Hygiene» are two different issues! </a:t>
            </a:r>
          </a:p>
          <a:p>
            <a:pPr lvl="1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113885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90500" y="939800"/>
            <a:ext cx="8496300" cy="5186363"/>
          </a:xfrm>
        </p:spPr>
        <p:txBody>
          <a:bodyPr/>
          <a:lstStyle/>
          <a:p>
            <a:r>
              <a:rPr lang="en-GB" noProof="0" smtClean="0"/>
              <a:t>Improved Sanitation</a:t>
            </a:r>
          </a:p>
          <a:p>
            <a:endParaRPr lang="en-GB" noProof="0"/>
          </a:p>
        </p:txBody>
      </p:sp>
      <p:pic>
        <p:nvPicPr>
          <p:cNvPr id="5" name="Bild 4" descr="Pages from Urban-Sanitation-M1L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900" y="1422400"/>
            <a:ext cx="5234599" cy="526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94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86232"/>
            <a:ext cx="8229600" cy="724813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Helvetica"/>
                <a:cs typeface="Helvetica"/>
              </a:rPr>
              <a:t>Sanitation ladder</a:t>
            </a:r>
            <a:endParaRPr lang="en-US" sz="2400" b="1" dirty="0">
              <a:latin typeface="Helvetica"/>
              <a:cs typeface="Helvetica"/>
            </a:endParaRPr>
          </a:p>
        </p:txBody>
      </p:sp>
      <p:pic>
        <p:nvPicPr>
          <p:cNvPr id="4" name="Inhaltsplatzhalter 5"/>
          <p:cNvPicPr>
            <a:picLocks noGrp="1" noChangeAspect="1"/>
          </p:cNvPicPr>
          <p:nvPr>
            <p:ph idx="1"/>
          </p:nvPr>
        </p:nvPicPr>
        <p:blipFill>
          <a:blip r:embed="rId2"/>
          <a:srcRect l="2499" r="2499"/>
          <a:stretch>
            <a:fillRect/>
          </a:stretch>
        </p:blipFill>
        <p:spPr>
          <a:xfrm>
            <a:off x="797377" y="1264066"/>
            <a:ext cx="7604442" cy="5189914"/>
          </a:xfrm>
        </p:spPr>
      </p:pic>
    </p:spTree>
    <p:extLst>
      <p:ext uri="{BB962C8B-B14F-4D97-AF65-F5344CB8AC3E}">
        <p14:creationId xmlns:p14="http://schemas.microsoft.com/office/powerpoint/2010/main" val="1403044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smtClean="0"/>
              <a:t>Important messages regarding sanitation:</a:t>
            </a:r>
          </a:p>
          <a:p>
            <a:pPr lvl="1"/>
            <a:r>
              <a:rPr lang="en-GB" noProof="0" smtClean="0"/>
              <a:t>The Sanitation crisis is above all due to a governance problem </a:t>
            </a:r>
          </a:p>
          <a:p>
            <a:pPr lvl="1"/>
            <a:r>
              <a:rPr lang="en-GB" noProof="0" smtClean="0"/>
              <a:t>Sanitation is in “a state of emergency” </a:t>
            </a:r>
          </a:p>
          <a:p>
            <a:pPr lvl="1"/>
            <a:r>
              <a:rPr lang="en-GB" noProof="0" smtClean="0"/>
              <a:t>There is no unique or miracle solution... </a:t>
            </a:r>
          </a:p>
          <a:p>
            <a:pPr lvl="1"/>
            <a:r>
              <a:rPr lang="en-GB" noProof="0" smtClean="0"/>
              <a:t>Rule of the "3 A” </a:t>
            </a:r>
          </a:p>
          <a:p>
            <a:pPr lvl="2"/>
            <a:r>
              <a:rPr lang="en-GB" noProof="0" smtClean="0"/>
              <a:t>Availability (providers)</a:t>
            </a:r>
          </a:p>
          <a:p>
            <a:pPr lvl="2"/>
            <a:r>
              <a:rPr lang="en-GB" noProof="0" smtClean="0"/>
              <a:t>Affordability (price)</a:t>
            </a:r>
          </a:p>
          <a:p>
            <a:pPr lvl="2"/>
            <a:r>
              <a:rPr lang="en-GB" noProof="0" smtClean="0"/>
              <a:t>Accessibility (location)</a:t>
            </a:r>
          </a:p>
          <a:p>
            <a:pPr lvl="1"/>
            <a:r>
              <a:rPr lang="en-GB" noProof="0" smtClean="0"/>
              <a:t>The Sanitation sector is a very complex one </a:t>
            </a:r>
          </a:p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85744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GB" sz="2400" b="1" noProof="0" smtClean="0">
                <a:latin typeface="Helvetica"/>
                <a:cs typeface="Helvetica"/>
              </a:rPr>
              <a:t>Centralized sanitation</a:t>
            </a:r>
          </a:p>
          <a:p>
            <a:pPr marL="0" lvl="1" indent="0">
              <a:buNone/>
            </a:pPr>
            <a:endParaRPr lang="en-GB" noProof="0" smtClean="0"/>
          </a:p>
          <a:p>
            <a:pPr marL="0" lvl="1" indent="0">
              <a:buNone/>
            </a:pPr>
            <a:r>
              <a:rPr lang="en-GB" noProof="0" smtClean="0"/>
              <a:t>In general, centralized conventional urban sanitation systems consist of:</a:t>
            </a:r>
          </a:p>
          <a:p>
            <a:pPr lvl="1"/>
            <a:r>
              <a:rPr lang="en-GB" noProof="0" smtClean="0"/>
              <a:t>Collection and transport of wastewater and stormwater through combined or separate sewers</a:t>
            </a:r>
          </a:p>
          <a:p>
            <a:pPr lvl="1"/>
            <a:r>
              <a:rPr lang="en-GB" noProof="0" smtClean="0"/>
              <a:t>Treatment of the waste water and sludge (Waste Water Treatment Plant) </a:t>
            </a:r>
          </a:p>
          <a:p>
            <a:pPr lvl="1"/>
            <a:r>
              <a:rPr lang="en-GB" noProof="0" smtClean="0"/>
              <a:t>Treatment of stormwater. </a:t>
            </a:r>
          </a:p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578993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566</Words>
  <Application>Microsoft Macintosh PowerPoint</Application>
  <PresentationFormat>Présentation à l'écran (4:3)</PresentationFormat>
  <Paragraphs>67</Paragraphs>
  <Slides>11</Slides>
  <Notes>2</Notes>
  <HiddenSlides>1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Office-Design</vt:lpstr>
      <vt:lpstr>«Water Sector Reform in Kenya »</vt:lpstr>
      <vt:lpstr>Definitions in Sanitation  </vt:lpstr>
      <vt:lpstr>Présentation PowerPoint</vt:lpstr>
      <vt:lpstr>Présentation PowerPoint</vt:lpstr>
      <vt:lpstr>Présentation PowerPoint</vt:lpstr>
      <vt:lpstr>Présentation PowerPoint</vt:lpstr>
      <vt:lpstr>Sanitation ladder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Hans Hartung</dc:creator>
  <cp:lastModifiedBy>Mostafa</cp:lastModifiedBy>
  <cp:revision>17</cp:revision>
  <dcterms:created xsi:type="dcterms:W3CDTF">2015-08-01T14:04:52Z</dcterms:created>
  <dcterms:modified xsi:type="dcterms:W3CDTF">2015-08-23T19:48:40Z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189129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